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64" r:id="rId2"/>
    <p:sldId id="279" r:id="rId3"/>
    <p:sldId id="268" r:id="rId4"/>
    <p:sldId id="272" r:id="rId5"/>
    <p:sldId id="273" r:id="rId6"/>
    <p:sldId id="274" r:id="rId7"/>
    <p:sldId id="275" r:id="rId8"/>
    <p:sldId id="302" r:id="rId9"/>
    <p:sldId id="299" r:id="rId10"/>
    <p:sldId id="300" r:id="rId11"/>
    <p:sldId id="301" r:id="rId12"/>
    <p:sldId id="303" r:id="rId13"/>
    <p:sldId id="297" r:id="rId14"/>
  </p:sldIdLst>
  <p:sldSz cx="9906000" cy="6858000" type="A4"/>
  <p:notesSz cx="10234613" cy="7099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D9"/>
    <a:srgbClr val="A9D7E4"/>
    <a:srgbClr val="339933"/>
    <a:srgbClr val="00CC00"/>
    <a:srgbClr val="C74219"/>
    <a:srgbClr val="CA5B16"/>
    <a:srgbClr val="CCFFCC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705" autoAdjust="0"/>
    <p:restoredTop sz="94643" autoAdjust="0"/>
  </p:normalViewPr>
  <p:slideViewPr>
    <p:cSldViewPr>
      <p:cViewPr>
        <p:scale>
          <a:sx n="100" d="100"/>
          <a:sy n="100" d="100"/>
        </p:scale>
        <p:origin x="-78" y="-126"/>
      </p:cViewPr>
      <p:guideLst>
        <p:guide orient="horz" pos="2160"/>
        <p:guide pos="3120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1704" y="-78"/>
      </p:cViewPr>
      <p:guideLst>
        <p:guide orient="horz" pos="2237"/>
        <p:guide pos="322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437063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950" tIns="49477" rIns="98950" bIns="49477" numCol="1" anchor="t" anchorCtr="0" compatLnSpc="1">
            <a:prstTxWarp prst="textNoShape">
              <a:avLst/>
            </a:prstTxWarp>
          </a:bodyPr>
          <a:lstStyle>
            <a:lvl1pPr algn="l" defTabSz="990600" eaLnBrk="0" hangingPunct="0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797550" y="0"/>
            <a:ext cx="4435475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950" tIns="49477" rIns="98950" bIns="49477" numCol="1" anchor="t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745288"/>
            <a:ext cx="4437063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950" tIns="49477" rIns="98950" bIns="49477" numCol="1" anchor="b" anchorCtr="0" compatLnSpc="1">
            <a:prstTxWarp prst="textNoShape">
              <a:avLst/>
            </a:prstTxWarp>
          </a:bodyPr>
          <a:lstStyle>
            <a:lvl1pPr algn="l" defTabSz="990600" eaLnBrk="0" hangingPunct="0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797550" y="6745288"/>
            <a:ext cx="443547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950" tIns="49477" rIns="98950" bIns="49477" numCol="1" anchor="b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fld id="{52EA638C-8334-4DF9-A633-98850FC79FC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437063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8950" tIns="49477" rIns="98950" bIns="49477" numCol="1" anchor="ctr" anchorCtr="0" compatLnSpc="1">
            <a:prstTxWarp prst="textNoShape">
              <a:avLst/>
            </a:prstTxWarp>
          </a:bodyPr>
          <a:lstStyle>
            <a:lvl1pPr algn="l" defTabSz="990600" eaLnBrk="0" hangingPunct="0">
              <a:defRPr sz="14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797550" y="0"/>
            <a:ext cx="4437063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8950" tIns="49477" rIns="98950" bIns="49477" numCol="1" anchor="ctr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4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00400" y="533400"/>
            <a:ext cx="3843338" cy="26606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63663" y="3371850"/>
            <a:ext cx="7507287" cy="319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8950" tIns="49477" rIns="98950" bIns="4947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Klicken Sie, um die Formate des Vorlagentextes zu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745288"/>
            <a:ext cx="4437063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8950" tIns="49477" rIns="98950" bIns="49477" numCol="1" anchor="b" anchorCtr="0" compatLnSpc="1">
            <a:prstTxWarp prst="textNoShape">
              <a:avLst/>
            </a:prstTxWarp>
          </a:bodyPr>
          <a:lstStyle>
            <a:lvl1pPr algn="l" defTabSz="990600" eaLnBrk="0" hangingPunct="0">
              <a:defRPr sz="14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797550" y="6745288"/>
            <a:ext cx="4437063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8950" tIns="49477" rIns="98950" bIns="49477" numCol="1" anchor="b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400"/>
            </a:lvl1pPr>
          </a:lstStyle>
          <a:p>
            <a:pPr>
              <a:defRPr/>
            </a:pPr>
            <a:fld id="{310AD896-2E92-4FA9-9569-77F07BB401E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2"/>
          <p:cNvSpPr txBox="1">
            <a:spLocks noChangeArrowheads="1"/>
          </p:cNvSpPr>
          <p:nvPr userDrawn="1"/>
        </p:nvSpPr>
        <p:spPr bwMode="auto">
          <a:xfrm>
            <a:off x="2649538" y="260350"/>
            <a:ext cx="35210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1" eaLnBrk="0" hangingPunct="0">
              <a:defRPr/>
            </a:pPr>
            <a:r>
              <a:rPr lang="de-DE" sz="2000" b="1" dirty="0">
                <a:solidFill>
                  <a:srgbClr val="339933"/>
                </a:solidFill>
              </a:rPr>
              <a:t>WOHNEN MIT SERVICE</a:t>
            </a: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2"/>
          <p:cNvSpPr txBox="1">
            <a:spLocks noChangeArrowheads="1"/>
          </p:cNvSpPr>
          <p:nvPr userDrawn="1"/>
        </p:nvSpPr>
        <p:spPr bwMode="auto">
          <a:xfrm>
            <a:off x="2649538" y="260350"/>
            <a:ext cx="35210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1" eaLnBrk="0" hangingPunct="0">
              <a:defRPr/>
            </a:pPr>
            <a:r>
              <a:rPr lang="de-DE" sz="2000" b="1" dirty="0">
                <a:solidFill>
                  <a:srgbClr val="339933"/>
                </a:solidFill>
              </a:rPr>
              <a:t>WOHNEN MIT SERVICE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2"/>
          <p:cNvSpPr txBox="1">
            <a:spLocks noChangeArrowheads="1"/>
          </p:cNvSpPr>
          <p:nvPr userDrawn="1"/>
        </p:nvSpPr>
        <p:spPr bwMode="auto">
          <a:xfrm>
            <a:off x="2649538" y="260350"/>
            <a:ext cx="35210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1" eaLnBrk="0" hangingPunct="0">
              <a:defRPr/>
            </a:pPr>
            <a:r>
              <a:rPr lang="de-DE" sz="2000" b="1" dirty="0">
                <a:solidFill>
                  <a:srgbClr val="339933"/>
                </a:solidFill>
              </a:rPr>
              <a:t>WOHNEN MIT SERVICE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2"/>
          <p:cNvSpPr txBox="1">
            <a:spLocks noChangeArrowheads="1"/>
          </p:cNvSpPr>
          <p:nvPr userDrawn="1"/>
        </p:nvSpPr>
        <p:spPr bwMode="auto">
          <a:xfrm>
            <a:off x="2649538" y="260350"/>
            <a:ext cx="35210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1" eaLnBrk="0" hangingPunct="0">
              <a:defRPr/>
            </a:pPr>
            <a:r>
              <a:rPr lang="de-DE" sz="2000" b="1" dirty="0">
                <a:solidFill>
                  <a:srgbClr val="339933"/>
                </a:solidFill>
              </a:rPr>
              <a:t>WOHNEN MIT SERVICE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2"/>
          <p:cNvSpPr txBox="1">
            <a:spLocks noChangeArrowheads="1"/>
          </p:cNvSpPr>
          <p:nvPr userDrawn="1"/>
        </p:nvSpPr>
        <p:spPr bwMode="auto">
          <a:xfrm>
            <a:off x="2649538" y="260350"/>
            <a:ext cx="57277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1" eaLnBrk="0" hangingPunct="0">
              <a:defRPr/>
            </a:pPr>
            <a:r>
              <a:rPr lang="de-DE" sz="2000" b="1" dirty="0">
                <a:solidFill>
                  <a:srgbClr val="339933"/>
                </a:solidFill>
              </a:rPr>
              <a:t>MASSNAHMEN IM KREUZUNGSBEREICH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091363" y="595313"/>
            <a:ext cx="2319337" cy="553085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31763" y="595313"/>
            <a:ext cx="6807200" cy="5530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1763" y="595313"/>
            <a:ext cx="8997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Hier klicken, um Master-Titelformat zu bearbeiten.</a:t>
            </a:r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0" y="0"/>
            <a:ext cx="9906000" cy="692150"/>
          </a:xfrm>
          <a:prstGeom prst="rect">
            <a:avLst/>
          </a:prstGeom>
          <a:solidFill>
            <a:srgbClr val="CCFFCC">
              <a:alpha val="52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spcBef>
                <a:spcPct val="50000"/>
              </a:spcBef>
              <a:defRPr/>
            </a:pPr>
            <a:r>
              <a:rPr lang="de-DE" sz="2800" dirty="0">
                <a:solidFill>
                  <a:schemeClr val="bg1"/>
                </a:solidFill>
              </a:rPr>
              <a:t>        </a:t>
            </a:r>
            <a:r>
              <a:rPr lang="de-DE" sz="2800" dirty="0">
                <a:solidFill>
                  <a:schemeClr val="folHlink"/>
                </a:solidFill>
              </a:rPr>
              <a:t>Weidenstetten</a:t>
            </a:r>
          </a:p>
        </p:txBody>
      </p:sp>
      <p:sp>
        <p:nvSpPr>
          <p:cNvPr id="1072" name="Text Box 48"/>
          <p:cNvSpPr txBox="1">
            <a:spLocks noChangeArrowheads="1"/>
          </p:cNvSpPr>
          <p:nvPr/>
        </p:nvSpPr>
        <p:spPr bwMode="auto">
          <a:xfrm>
            <a:off x="115888" y="6523038"/>
            <a:ext cx="74295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de-DE" b="1">
                <a:solidFill>
                  <a:schemeClr val="accent2"/>
                </a:solidFill>
              </a:rPr>
              <a:t>MKS</a:t>
            </a:r>
            <a:r>
              <a:rPr lang="de-DE" sz="1000">
                <a:solidFill>
                  <a:schemeClr val="bg2"/>
                </a:solidFill>
              </a:rPr>
              <a:t>  ARCHITEKTEN – INGENIEURE GmbH - WEIDENSTETTEN</a:t>
            </a:r>
          </a:p>
        </p:txBody>
      </p:sp>
      <p:pic>
        <p:nvPicPr>
          <p:cNvPr id="1029" name="Picture 49" descr="logo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9491663" y="6478588"/>
            <a:ext cx="4127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55" descr="wappen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566738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793" r:id="rId5"/>
    <p:sldLayoutId id="2147483803" r:id="rId6"/>
    <p:sldLayoutId id="2147483794" r:id="rId7"/>
    <p:sldLayoutId id="2147483795" r:id="rId8"/>
    <p:sldLayoutId id="2147483796" r:id="rId9"/>
    <p:sldLayoutId id="2147483797" r:id="rId10"/>
    <p:sldLayoutId id="214748379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rgbClr val="33993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rgbClr val="339933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rgbClr val="339933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rgbClr val="339933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rgbClr val="339933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1600" b="1">
          <a:solidFill>
            <a:srgbClr val="339933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1600" b="1">
          <a:solidFill>
            <a:srgbClr val="339933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1600" b="1">
          <a:solidFill>
            <a:srgbClr val="339933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1600" b="1">
          <a:solidFill>
            <a:srgbClr val="339933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CC33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rgbClr val="CC33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rgbClr val="CC33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rgbClr val="CC33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rgbClr val="CC3300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rgbClr val="CC3300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rgbClr val="CC3300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rgbClr val="CC3300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rgbClr val="CC3300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Ausstattung.avi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A-PROJ\B-W\Servicewohnen%20Weidenstetten\weidenstetten_0001.wmv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Weidenstetten –  ein attraktiver Wohnstandort...</a:t>
            </a:r>
          </a:p>
        </p:txBody>
      </p:sp>
      <p:pic>
        <p:nvPicPr>
          <p:cNvPr id="7171" name="Picture 4" descr="w5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900" y="1079500"/>
            <a:ext cx="5399088" cy="539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5" descr="w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45163" y="1106488"/>
            <a:ext cx="2093912" cy="239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6" descr="w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45163" y="5078413"/>
            <a:ext cx="2087562" cy="14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7" descr="w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45163" y="3609975"/>
            <a:ext cx="2081212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…was ist „Wohnen mit Service“ im Detail in Weidenstetten</a:t>
            </a:r>
          </a:p>
        </p:txBody>
      </p:sp>
      <p:sp>
        <p:nvSpPr>
          <p:cNvPr id="8195" name="Rechteck 3"/>
          <p:cNvSpPr>
            <a:spLocks noChangeArrowheads="1"/>
          </p:cNvSpPr>
          <p:nvPr/>
        </p:nvSpPr>
        <p:spPr bwMode="auto">
          <a:xfrm>
            <a:off x="344488" y="1444625"/>
            <a:ext cx="9217025" cy="477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de-DE" sz="1600"/>
              <a:t>geschützter Zugang vom Carport zur Wohnung</a:t>
            </a:r>
          </a:p>
          <a:p>
            <a:pPr eaLnBrk="0" hangingPunct="0"/>
            <a:r>
              <a:rPr lang="de-DE" sz="1600"/>
              <a:t>keine Türschwellen </a:t>
            </a:r>
          </a:p>
          <a:p>
            <a:pPr eaLnBrk="0" hangingPunct="0"/>
            <a:r>
              <a:rPr lang="de-DE" sz="1600"/>
              <a:t>stufenloser Hauseingang </a:t>
            </a:r>
          </a:p>
          <a:p>
            <a:pPr eaLnBrk="0" hangingPunct="0"/>
            <a:r>
              <a:rPr lang="de-DE" sz="1600"/>
              <a:t>keine Aufzüge, keine Tiefgaragen</a:t>
            </a:r>
          </a:p>
          <a:p>
            <a:pPr eaLnBrk="0" hangingPunct="0"/>
            <a:r>
              <a:rPr lang="de-DE" sz="1600"/>
              <a:t>stufenloser Zugang zu allen Bereichen</a:t>
            </a:r>
          </a:p>
          <a:p>
            <a:pPr eaLnBrk="0" hangingPunct="0"/>
            <a:r>
              <a:rPr lang="de-DE" sz="1600"/>
              <a:t>ausreichende Türbreiten, auch für Rollstuhlfahrer</a:t>
            </a:r>
          </a:p>
          <a:p>
            <a:pPr eaLnBrk="0" hangingPunct="0"/>
            <a:r>
              <a:rPr lang="de-DE" sz="1600"/>
              <a:t>innerhalb der Wohnung nur Schiebetüren</a:t>
            </a:r>
          </a:p>
          <a:p>
            <a:pPr eaLnBrk="0" hangingPunct="0"/>
            <a:r>
              <a:rPr lang="de-DE" sz="1600"/>
              <a:t>bodengleiche Dusche </a:t>
            </a:r>
          </a:p>
          <a:p>
            <a:pPr eaLnBrk="0" hangingPunct="0"/>
            <a:r>
              <a:rPr lang="de-DE" sz="1600"/>
              <a:t>höhenverstellbare Möbel</a:t>
            </a:r>
          </a:p>
          <a:p>
            <a:pPr eaLnBrk="0" hangingPunct="0"/>
            <a:r>
              <a:rPr lang="de-DE" sz="1600"/>
              <a:t>Terrassentürschwelle max. 2 cm </a:t>
            </a:r>
          </a:p>
          <a:p>
            <a:pPr eaLnBrk="0" hangingPunct="0"/>
            <a:r>
              <a:rPr lang="de-DE" sz="1600"/>
              <a:t>Standard-Bewegungsflächen in der Wohnung (z. B. vor den Küchengeräten, dem Bett und zwischen den Wänden) mind. 1,20m x 1,20m </a:t>
            </a:r>
          </a:p>
          <a:p>
            <a:pPr eaLnBrk="0" hangingPunct="0"/>
            <a:r>
              <a:rPr lang="de-DE" sz="1400"/>
              <a:t>M</a:t>
            </a:r>
            <a:r>
              <a:rPr lang="de-DE" sz="1600"/>
              <a:t>indest-Bewegungsflächen in der Wohnung (z. B. vor Möbeln oder neben dem WC) mind. 90 cm </a:t>
            </a:r>
          </a:p>
          <a:p>
            <a:pPr eaLnBrk="0" hangingPunct="0"/>
            <a:r>
              <a:rPr lang="de-DE" sz="1600"/>
              <a:t>Bedienungselemente (z. B. Lichtschalter und Türgriffe) 85 cm </a:t>
            </a:r>
          </a:p>
          <a:p>
            <a:pPr eaLnBrk="0" hangingPunct="0"/>
            <a:r>
              <a:rPr lang="de-DE" sz="1600"/>
              <a:t>Nach Lebenssituation flexibel modifizierbare Wohnungsgrößen</a:t>
            </a:r>
          </a:p>
          <a:p>
            <a:pPr eaLnBrk="0" hangingPunct="0"/>
            <a:r>
              <a:rPr lang="de-DE" sz="1600"/>
              <a:t>Jeder hat seine eigenes Grundstück mit Garten</a:t>
            </a:r>
          </a:p>
          <a:p>
            <a:pPr eaLnBrk="0" hangingPunct="0"/>
            <a:r>
              <a:rPr lang="de-DE" sz="1600"/>
              <a:t>Wohngemeinschaften sind möglich aber nicht nötig</a:t>
            </a:r>
          </a:p>
          <a:p>
            <a:pPr eaLnBrk="0" hangingPunct="0"/>
            <a:r>
              <a:rPr lang="de-DE" sz="1600"/>
              <a:t>Service von lokalen Dienstleistern</a:t>
            </a:r>
          </a:p>
          <a:p>
            <a:pPr eaLnBrk="0" hangingPunct="0"/>
            <a:r>
              <a:rPr lang="de-DE" sz="1600"/>
              <a:t>Gemeinschaftseinrichtungen beschränken sich auf das Notwendigste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…und wie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Kein betreutes Wohnen, denn..</a:t>
            </a:r>
          </a:p>
          <a:p>
            <a:pPr indent="12700">
              <a:buFontTx/>
              <a:buNone/>
              <a:defRPr/>
            </a:pPr>
            <a:r>
              <a:rPr lang="de-DE" dirty="0" smtClean="0"/>
              <a:t>Senioren sollen nicht betreut werden, sondern ihnen soll gedient werden.</a:t>
            </a:r>
          </a:p>
          <a:p>
            <a:pPr indent="12700">
              <a:buFontTx/>
              <a:buNone/>
              <a:defRPr/>
            </a:pPr>
            <a:endParaRPr lang="de-DE" dirty="0" smtClean="0"/>
          </a:p>
          <a:p>
            <a:pPr>
              <a:defRPr/>
            </a:pPr>
            <a:endParaRPr lang="de-DE" dirty="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…der Standort im Detail</a:t>
            </a:r>
          </a:p>
        </p:txBody>
      </p:sp>
      <p:pic>
        <p:nvPicPr>
          <p:cNvPr id="10243" name="Grafik 3" descr="simu4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4350" y="1052513"/>
            <a:ext cx="7559675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…der Standort im Detail</a:t>
            </a:r>
          </a:p>
        </p:txBody>
      </p:sp>
      <p:pic>
        <p:nvPicPr>
          <p:cNvPr id="11267" name="Grafik 3" descr="simu4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4350" y="1052513"/>
            <a:ext cx="7559675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…so könnte es aussehen</a:t>
            </a:r>
          </a:p>
        </p:txBody>
      </p:sp>
      <p:pic>
        <p:nvPicPr>
          <p:cNvPr id="12291" name="Grafik 3" descr="simu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0750" y="1098550"/>
            <a:ext cx="7416800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…und so im Detail – ein Mittelhaus</a:t>
            </a:r>
          </a:p>
        </p:txBody>
      </p:sp>
      <p:pic>
        <p:nvPicPr>
          <p:cNvPr id="13315" name="Grafik 4" descr="simu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6650" y="1008063"/>
            <a:ext cx="7416800" cy="538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…und so im Detail – ein Endhaus</a:t>
            </a:r>
          </a:p>
        </p:txBody>
      </p:sp>
      <p:pic>
        <p:nvPicPr>
          <p:cNvPr id="14339" name="Grafik 4" descr="simu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6650" y="1008063"/>
            <a:ext cx="7416800" cy="538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Außenansicht 1</a:t>
            </a:r>
          </a:p>
        </p:txBody>
      </p:sp>
      <p:pic>
        <p:nvPicPr>
          <p:cNvPr id="15363" name="Grafik 4" descr="simu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6650" y="1008063"/>
            <a:ext cx="7416800" cy="538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Außenansicht 2</a:t>
            </a:r>
          </a:p>
        </p:txBody>
      </p:sp>
      <p:pic>
        <p:nvPicPr>
          <p:cNvPr id="16387" name="Grafik 4" descr="simu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6650" y="1008063"/>
            <a:ext cx="7416800" cy="538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Außenansicht 3</a:t>
            </a:r>
          </a:p>
        </p:txBody>
      </p:sp>
      <p:pic>
        <p:nvPicPr>
          <p:cNvPr id="17411" name="Grafik 4" descr="simu49.jpg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36650" y="1008063"/>
            <a:ext cx="7416800" cy="538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Video zum Projekt </a:t>
            </a:r>
          </a:p>
        </p:txBody>
      </p:sp>
      <p:pic>
        <p:nvPicPr>
          <p:cNvPr id="7" name="weidenstetten_0001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423988" y="1196975"/>
            <a:ext cx="7297737" cy="529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nhaltsplatzhalter 2"/>
          <p:cNvSpPr txBox="1">
            <a:spLocks/>
          </p:cNvSpPr>
          <p:nvPr/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defRPr/>
            </a:pPr>
            <a:r>
              <a:rPr lang="de-DE" sz="3600" kern="0" dirty="0">
                <a:solidFill>
                  <a:srgbClr val="CC3300"/>
                </a:solidFill>
                <a:latin typeface="+mn-lt"/>
              </a:rPr>
              <a:t>Vielen Dank</a:t>
            </a:r>
          </a:p>
          <a:p>
            <a:pPr marL="342900" indent="-342900" algn="ctr" eaLnBrk="0" hangingPunct="0">
              <a:spcBef>
                <a:spcPct val="20000"/>
              </a:spcBef>
              <a:defRPr/>
            </a:pPr>
            <a:r>
              <a:rPr lang="de-DE" sz="3600" kern="0" dirty="0">
                <a:solidFill>
                  <a:srgbClr val="CC3300"/>
                </a:solidFill>
                <a:latin typeface="+mn-lt"/>
              </a:rPr>
              <a:t>Für Ihre Aufmerksamkeit</a:t>
            </a:r>
          </a:p>
          <a:p>
            <a:pPr marL="342900" indent="12700" eaLnBrk="0" hangingPunct="0">
              <a:spcBef>
                <a:spcPct val="20000"/>
              </a:spcBef>
              <a:defRPr/>
            </a:pPr>
            <a:endParaRPr lang="de-DE" sz="3600" kern="0" dirty="0">
              <a:solidFill>
                <a:srgbClr val="CC3300"/>
              </a:solidFill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de-DE" sz="2000" kern="0" dirty="0">
              <a:solidFill>
                <a:srgbClr val="CC33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ere Präsentation">
  <a:themeElements>
    <a:clrScheme name="Leere Prä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eere Prä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Words>209</Words>
  <Application>Microsoft Office PowerPoint</Application>
  <PresentationFormat>A4-Papier (210x297 mm)</PresentationFormat>
  <Paragraphs>34</Paragraphs>
  <Slides>13</Slides>
  <Notes>0</Notes>
  <HiddenSlides>1</HiddenSlides>
  <MMClips>1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6</vt:i4>
      </vt:variant>
      <vt:variant>
        <vt:lpstr>Folientitel</vt:lpstr>
      </vt:variant>
      <vt:variant>
        <vt:i4>13</vt:i4>
      </vt:variant>
    </vt:vector>
  </HeadingPairs>
  <TitlesOfParts>
    <vt:vector size="21" baseType="lpstr">
      <vt:lpstr>Arial</vt:lpstr>
      <vt:lpstr>Times New Roman</vt:lpstr>
      <vt:lpstr>Leere Präsentation</vt:lpstr>
      <vt:lpstr>1_Leere Präsentation</vt:lpstr>
      <vt:lpstr>2_Leere Präsentation</vt:lpstr>
      <vt:lpstr>3_Leere Präsentation</vt:lpstr>
      <vt:lpstr>4_Leere Präsentation</vt:lpstr>
      <vt:lpstr>5_Leere Präsentation</vt:lpstr>
      <vt:lpstr>Weidenstetten –  ein attraktiver Wohnstandort...</vt:lpstr>
      <vt:lpstr>…was ist „Wohnen mit Service“ im Detail in Weidenstetten</vt:lpstr>
      <vt:lpstr>…und wie</vt:lpstr>
      <vt:lpstr>…der Standort im Detail</vt:lpstr>
      <vt:lpstr>…der Standort im Detail</vt:lpstr>
      <vt:lpstr>…so könnte es aussehen</vt:lpstr>
      <vt:lpstr>…und so im Detail – ein Mittelhaus</vt:lpstr>
      <vt:lpstr>…und so im Detail – ein Endhaus</vt:lpstr>
      <vt:lpstr>Außenansicht 1</vt:lpstr>
      <vt:lpstr>Außenansicht 2</vt:lpstr>
      <vt:lpstr>Außenansicht 3</vt:lpstr>
      <vt:lpstr>Video zum Projekt </vt:lpstr>
      <vt:lpstr>Folie 13</vt:lpstr>
    </vt:vector>
  </TitlesOfParts>
  <Company>MKS Planungsbüro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Kein Folientitel</dc:title>
  <dc:creator>Rechner12</dc:creator>
  <cp:lastModifiedBy>Ihr Benutzername</cp:lastModifiedBy>
  <cp:revision>251</cp:revision>
  <cp:lastPrinted>2000-09-26T13:47:12Z</cp:lastPrinted>
  <dcterms:created xsi:type="dcterms:W3CDTF">1999-12-06T10:51:38Z</dcterms:created>
  <dcterms:modified xsi:type="dcterms:W3CDTF">2012-03-04T12:46:38Z</dcterms:modified>
</cp:coreProperties>
</file>